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95" r:id="rId2"/>
    <p:sldId id="280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3" r:id="rId15"/>
    <p:sldId id="294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86" d="100"/>
          <a:sy n="86" d="100"/>
        </p:scale>
        <p:origin x="708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43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91ADAA-1074-42E6-9DAD-D33F2FECAAA2}" type="datetimeFigureOut">
              <a:rPr lang="en-GB" smtClean="0"/>
              <a:t>20/07/2021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F8AC5A-1075-46B4-8FF2-34BD498C62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362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41B190-6F43-434A-9E46-4599B08FE9F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9754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0F80C-6C2E-451A-BCA6-96174E7154EE}" type="datetime1">
              <a:rPr lang="en-US" smtClean="0"/>
              <a:t>7/20/2021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British Council 2014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0AA08-84B7-4D3C-8B80-5E5614D9C9A6}" type="datetime1">
              <a:rPr lang="en-US" smtClean="0"/>
              <a:t>7/20/2021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British Council 2014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427A8-4037-44A8-A0F8-0D6C473722EA}" type="datetime1">
              <a:rPr lang="en-US" smtClean="0"/>
              <a:t>7/20/2021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British Council 2014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012EEE-DEC5-42FC-87A9-D5C9B990D545}" type="datetime1">
              <a:rPr lang="en-US" smtClean="0"/>
              <a:t>7/20/2021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British Council 2014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F40E2-429B-4D5B-8394-3DE0D7135A6A}" type="datetime1">
              <a:rPr lang="en-US" smtClean="0"/>
              <a:t>7/20/2021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British Council 2014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035ED-5D6C-4684-9BC8-9F947791A73F}" type="datetime1">
              <a:rPr lang="en-US" smtClean="0"/>
              <a:t>7/20/2021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British Council 2014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1DA0D-6E3B-4126-BA76-B714B5DF97FD}" type="datetime1">
              <a:rPr lang="en-US" smtClean="0"/>
              <a:t>7/20/2021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British Council 2014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00668-53F7-44AF-8A10-8C404F68C692}" type="datetime1">
              <a:rPr lang="en-US" smtClean="0"/>
              <a:t>7/20/2021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British Council 2014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4E29A-096E-44BA-8549-3F91E2595782}" type="datetime1">
              <a:rPr lang="en-US" smtClean="0"/>
              <a:t>7/20/2021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British Council 2014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3B8DDE-D532-4C18-A64E-EA7B84038A8A}" type="datetime1">
              <a:rPr lang="en-US" smtClean="0"/>
              <a:t>7/20/2021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British Council 2014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E91F11-CDBA-4627-8B3C-08210FF06A25}" type="datetime1">
              <a:rPr lang="en-US" smtClean="0"/>
              <a:t>7/20/2021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© British Council 2014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E37C4-C799-46C6-AA35-7CC6E6F6FA73}" type="datetime1">
              <a:rPr lang="en-US" smtClean="0"/>
              <a:t>7/20/2021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© British Council 2014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commons.wikimedia.org/wiki/File:Street_corner_shop_Istanbul_(2831712575).jpg" TargetMode="External"/><Relationship Id="rId13" Type="http://schemas.openxmlformats.org/officeDocument/2006/relationships/hyperlink" Target="http://www.geograph.org.uk/photo/913225" TargetMode="External"/><Relationship Id="rId3" Type="http://schemas.openxmlformats.org/officeDocument/2006/relationships/hyperlink" Target="https://commons.wikimedia.org/wiki/File:Traffic_light_red.png" TargetMode="External"/><Relationship Id="rId7" Type="http://schemas.openxmlformats.org/officeDocument/2006/relationships/hyperlink" Target="http://www.geograph.org.uk/photo/2451038" TargetMode="External"/><Relationship Id="rId12" Type="http://schemas.openxmlformats.org/officeDocument/2006/relationships/hyperlink" Target="https://commons.wikimedia.org/wiki/File:Zebra_crossing.jpg" TargetMode="External"/><Relationship Id="rId2" Type="http://schemas.openxmlformats.org/officeDocument/2006/relationships/hyperlink" Target="http://www.geograph.org.uk/photo/140461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wikipedia.org/wiki/Bench_(furniture)" TargetMode="External"/><Relationship Id="rId11" Type="http://schemas.openxmlformats.org/officeDocument/2006/relationships/hyperlink" Target="https://en.wikipedia.org/wiki/Cardiff_town_walls" TargetMode="External"/><Relationship Id="rId5" Type="http://schemas.openxmlformats.org/officeDocument/2006/relationships/hyperlink" Target="https://commons.wikimedia.org/wiki/File:Litter_Bin_in_Bristol.jpg" TargetMode="External"/><Relationship Id="rId10" Type="http://schemas.openxmlformats.org/officeDocument/2006/relationships/hyperlink" Target="http://www.geograph.org.uk/photo/4327269" TargetMode="External"/><Relationship Id="rId4" Type="http://schemas.openxmlformats.org/officeDocument/2006/relationships/hyperlink" Target="https://commons.wikimedia.org/wiki/File:Bus_stop_shelter.jpg" TargetMode="External"/><Relationship Id="rId9" Type="http://schemas.openxmlformats.org/officeDocument/2006/relationships/hyperlink" Target="https://pixabay.com/en/walk-shoes-shoe-leg-pavement-2021/" TargetMode="External"/><Relationship Id="rId14" Type="http://schemas.openxmlformats.org/officeDocument/2006/relationships/hyperlink" Target="http://www.publicdomainpictures.net/view-image.php?image=70128&amp;picture=red-phone-bo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37ACA2D-22E7-4DEF-96C9-998AC6141F92}"/>
              </a:ext>
            </a:extLst>
          </p:cNvPr>
          <p:cNvSpPr txBox="1"/>
          <p:nvPr/>
        </p:nvSpPr>
        <p:spPr>
          <a:xfrm>
            <a:off x="609600" y="609600"/>
            <a:ext cx="60512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EAL Nexus Resource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5812A54-0C22-4741-98DA-F399C9BCD5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8815377"/>
              </p:ext>
            </p:extLst>
          </p:nvPr>
        </p:nvGraphicFramePr>
        <p:xfrm>
          <a:off x="2663541" y="2057400"/>
          <a:ext cx="6864917" cy="2999021"/>
        </p:xfrm>
        <a:graphic>
          <a:graphicData uri="http://schemas.openxmlformats.org/drawingml/2006/table">
            <a:tbl>
              <a:tblPr firstRow="1" bandRow="1"/>
              <a:tblGrid>
                <a:gridCol w="2089681">
                  <a:extLst>
                    <a:ext uri="{9D8B030D-6E8A-4147-A177-3AD203B41FA5}">
                      <a16:colId xmlns:a16="http://schemas.microsoft.com/office/drawing/2014/main" val="1286923087"/>
                    </a:ext>
                  </a:extLst>
                </a:gridCol>
                <a:gridCol w="4775236">
                  <a:extLst>
                    <a:ext uri="{9D8B030D-6E8A-4147-A177-3AD203B41FA5}">
                      <a16:colId xmlns:a16="http://schemas.microsoft.com/office/drawing/2014/main" val="1646777964"/>
                    </a:ext>
                  </a:extLst>
                </a:gridCol>
              </a:tblGrid>
              <a:tr h="6763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Local environment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845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0989100"/>
                  </a:ext>
                </a:extLst>
              </a:tr>
              <a:tr h="580670">
                <a:tc gridSpan="2">
                  <a:txBody>
                    <a:bodyPr/>
                    <a:lstStyle/>
                    <a:p>
                      <a:r>
                        <a:rPr lang="en-US" sz="2400" b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Flashcards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5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8010815"/>
                  </a:ext>
                </a:extLst>
              </a:tr>
              <a:tr h="5806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kern="1200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Subject(s):</a:t>
                      </a:r>
                      <a:endParaRPr lang="en-GB" sz="2400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dirty="0">
                          <a:solidFill>
                            <a:sysClr val="windowText" lastClr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Geography</a:t>
                      </a:r>
                      <a:endParaRPr lang="en-GB" sz="2400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3930116"/>
                  </a:ext>
                </a:extLst>
              </a:tr>
              <a:tr h="5806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kern="1200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Key Stage:</a:t>
                      </a:r>
                      <a:endParaRPr lang="en-GB" sz="2400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5E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kern="1200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KS1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5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3631289"/>
                  </a:ext>
                </a:extLst>
              </a:tr>
              <a:tr h="5806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kern="1200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Topic:</a:t>
                      </a:r>
                      <a:endParaRPr lang="en-GB" sz="2400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Local environment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6261186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702CFCB9-C761-4657-98E3-FEB87491C5B8}"/>
              </a:ext>
            </a:extLst>
          </p:cNvPr>
          <p:cNvSpPr/>
          <p:nvPr/>
        </p:nvSpPr>
        <p:spPr>
          <a:xfrm>
            <a:off x="0" y="6147054"/>
            <a:ext cx="12192000" cy="710946"/>
          </a:xfrm>
          <a:prstGeom prst="rect">
            <a:avLst/>
          </a:prstGeom>
          <a:solidFill>
            <a:srgbClr val="FBF7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Image 8">
            <a:extLst>
              <a:ext uri="{FF2B5EF4-FFF2-40B4-BE49-F238E27FC236}">
                <a16:creationId xmlns:a16="http://schemas.microsoft.com/office/drawing/2014/main" id="{11F4088E-BB2B-499C-BC67-7CDF97ED8369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41842" y="6270743"/>
            <a:ext cx="1049691" cy="46357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65FC345-13E2-476D-91CA-563B4BF82457}"/>
              </a:ext>
            </a:extLst>
          </p:cNvPr>
          <p:cNvSpPr txBox="1"/>
          <p:nvPr/>
        </p:nvSpPr>
        <p:spPr>
          <a:xfrm>
            <a:off x="8776242" y="6221183"/>
            <a:ext cx="341575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49586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© Bell Educational Trust 2020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49586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This resource was originally developed by L. Webster and has been adapted for EAL Nexus. </a:t>
            </a:r>
          </a:p>
        </p:txBody>
      </p:sp>
    </p:spTree>
    <p:extLst>
      <p:ext uri="{BB962C8B-B14F-4D97-AF65-F5344CB8AC3E}">
        <p14:creationId xmlns:p14="http://schemas.microsoft.com/office/powerpoint/2010/main" val="760476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post box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194" y="1417639"/>
            <a:ext cx="3705612" cy="4940817"/>
          </a:xfrm>
          <a:prstGeom prst="rect">
            <a:avLst/>
          </a:prstGeom>
          <a:ln w="38100" cap="sq">
            <a:solidFill>
              <a:srgbClr val="25406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9569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traffic lights</a:t>
            </a:r>
          </a:p>
        </p:txBody>
      </p:sp>
      <p:pic>
        <p:nvPicPr>
          <p:cNvPr id="5" name="Content Placeholder 4" descr="traffic light2.jp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39" r="-1498"/>
          <a:stretch/>
        </p:blipFill>
        <p:spPr>
          <a:xfrm>
            <a:off x="3835018" y="1600200"/>
            <a:ext cx="4318383" cy="4964399"/>
          </a:xfrm>
          <a:prstGeom prst="rect">
            <a:avLst/>
          </a:prstGeom>
          <a:ln w="38100" cap="sq">
            <a:solidFill>
              <a:srgbClr val="25406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91523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bus stop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1410604"/>
            <a:ext cx="6096000" cy="5335462"/>
          </a:xfrm>
          <a:prstGeom prst="rect">
            <a:avLst/>
          </a:prstGeom>
          <a:ln w="38100" cap="sq">
            <a:solidFill>
              <a:srgbClr val="25406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851725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bin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3328" y="1364648"/>
            <a:ext cx="3834264" cy="5112352"/>
          </a:xfrm>
          <a:prstGeom prst="rect">
            <a:avLst/>
          </a:prstGeom>
          <a:ln w="38100" cap="sq">
            <a:solidFill>
              <a:srgbClr val="25406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80692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bench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141" y="1417638"/>
            <a:ext cx="6847416" cy="5135562"/>
          </a:xfrm>
          <a:prstGeom prst="rect">
            <a:avLst/>
          </a:prstGeom>
          <a:ln w="38100" cap="sq">
            <a:solidFill>
              <a:srgbClr val="25406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344849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road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808" y="1393192"/>
            <a:ext cx="6778410" cy="5083808"/>
          </a:xfrm>
          <a:prstGeom prst="rect">
            <a:avLst/>
          </a:prstGeom>
          <a:ln w="38100" cap="sq">
            <a:solidFill>
              <a:srgbClr val="25406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274196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shop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236" y="1486234"/>
            <a:ext cx="6654354" cy="4990766"/>
          </a:xfrm>
          <a:prstGeom prst="rect">
            <a:avLst/>
          </a:prstGeom>
          <a:ln w="38100" cap="sq">
            <a:solidFill>
              <a:srgbClr val="25406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34351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pavement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174" y="1676400"/>
            <a:ext cx="8128000" cy="4572000"/>
          </a:xfrm>
          <a:prstGeom prst="rect">
            <a:avLst/>
          </a:prstGeom>
          <a:ln w="38100" cap="sq">
            <a:solidFill>
              <a:srgbClr val="25406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546548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48317" y="223386"/>
            <a:ext cx="8229600" cy="1143000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gate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1" y="1366387"/>
            <a:ext cx="6939644" cy="5226419"/>
          </a:xfrm>
          <a:prstGeom prst="rect">
            <a:avLst/>
          </a:prstGeom>
          <a:ln w="38100" cap="sq">
            <a:solidFill>
              <a:srgbClr val="25406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080886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wall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429" y="1429410"/>
            <a:ext cx="6306038" cy="4971390"/>
          </a:xfrm>
          <a:prstGeom prst="rect">
            <a:avLst/>
          </a:prstGeom>
          <a:ln w="38100" cap="sq">
            <a:solidFill>
              <a:srgbClr val="25406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303020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zebra crossing</a:t>
            </a:r>
          </a:p>
        </p:txBody>
      </p:sp>
      <p:pic>
        <p:nvPicPr>
          <p:cNvPr id="4" name="Content Placeholder 3" descr="zebra crossing.jp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76" r="-476"/>
          <a:stretch/>
        </p:blipFill>
        <p:spPr>
          <a:xfrm>
            <a:off x="2345920" y="1417638"/>
            <a:ext cx="7680211" cy="5144804"/>
          </a:xfrm>
          <a:prstGeom prst="rect">
            <a:avLst/>
          </a:prstGeom>
          <a:ln w="38100" cap="sq">
            <a:solidFill>
              <a:srgbClr val="25406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075627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school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346" y="1300962"/>
            <a:ext cx="6901384" cy="5176038"/>
          </a:xfrm>
          <a:prstGeom prst="rect">
            <a:avLst/>
          </a:prstGeom>
          <a:ln w="38100" cap="sq">
            <a:solidFill>
              <a:srgbClr val="25406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188694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phone box</a:t>
            </a:r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77" r="2174" b="3210"/>
          <a:stretch/>
        </p:blipFill>
        <p:spPr bwMode="auto">
          <a:xfrm>
            <a:off x="3981450" y="1445773"/>
            <a:ext cx="4229100" cy="5105400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4626620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334962"/>
          </a:xfrm>
        </p:spPr>
        <p:txBody>
          <a:bodyPr>
            <a:normAutofit fontScale="90000"/>
          </a:bodyPr>
          <a:lstStyle/>
          <a:p>
            <a:pPr algn="l"/>
            <a:r>
              <a:rPr lang="en-GB" sz="2400" dirty="0"/>
              <a:t>Image attributions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762000"/>
            <a:ext cx="8229600" cy="5943600"/>
          </a:xfrm>
        </p:spPr>
        <p:txBody>
          <a:bodyPr>
            <a:normAutofit fontScale="3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4300" dirty="0"/>
              <a:t>Post box: </a:t>
            </a:r>
            <a:r>
              <a:rPr lang="en-GB" sz="4300" u="sng" dirty="0">
                <a:hlinkClick r:id="rId2"/>
              </a:rPr>
              <a:t>http://www.geograph.org.uk/photo/1404615</a:t>
            </a:r>
            <a:r>
              <a:rPr lang="en-GB" sz="4300" dirty="0"/>
              <a:t> by Mike Quinn licenced for re-use via creative commons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300" dirty="0"/>
              <a:t>Traffic lights: </a:t>
            </a:r>
            <a:r>
              <a:rPr lang="en-GB" sz="4300" u="sng" dirty="0">
                <a:hlinkClick r:id="rId3"/>
              </a:rPr>
              <a:t>https://commons.wikimedia.org/wiki/File:Traffic_light_red.png</a:t>
            </a:r>
            <a:r>
              <a:rPr lang="en-GB" sz="4300" dirty="0"/>
              <a:t> By </a:t>
            </a:r>
            <a:r>
              <a:rPr lang="en-GB" sz="4300" dirty="0" err="1"/>
              <a:t>TheGoTeam</a:t>
            </a:r>
            <a:r>
              <a:rPr lang="en-GB" sz="4300" dirty="0"/>
              <a:t> (Own work) [Public domain], via Wikimedia Commons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300" dirty="0"/>
              <a:t>Bus stop: </a:t>
            </a:r>
            <a:r>
              <a:rPr lang="en-GB" sz="4300" u="sng" dirty="0">
                <a:hlinkClick r:id="rId4"/>
              </a:rPr>
              <a:t>https://commons.wikimedia.org/wiki/File:Bus_stop_shelter.jpg</a:t>
            </a:r>
            <a:r>
              <a:rPr lang="en-GB" sz="4300" dirty="0"/>
              <a:t> By </a:t>
            </a:r>
            <a:r>
              <a:rPr lang="en-GB" sz="4300" dirty="0" err="1"/>
              <a:t>Bidgee</a:t>
            </a:r>
            <a:r>
              <a:rPr lang="en-GB" sz="4300" dirty="0"/>
              <a:t> (Own work) [CC BY-SA 3.0 (http://creativecommons.org/licenses/by-sa/3.0)], via Wikimedia Commons.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300" dirty="0"/>
              <a:t>Litter bin: </a:t>
            </a:r>
            <a:r>
              <a:rPr lang="en-GB" sz="4300" u="sng" dirty="0">
                <a:hlinkClick r:id="rId5"/>
              </a:rPr>
              <a:t>https://commons.wikimedia.org/wiki/File:Litter_Bin_in_Bristol.jpg</a:t>
            </a:r>
            <a:r>
              <a:rPr lang="en-GB" sz="4300" dirty="0"/>
              <a:t> Author unknown but permission given [GFDL (http://www.gnu.org/copyleft/fdl.html) or CC-BY-SA-3.0 (http://creativecommons.org/licenses/by-sa/3.0/)], via Wikimedia Commons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300" dirty="0"/>
              <a:t>Bench: </a:t>
            </a:r>
            <a:r>
              <a:rPr lang="en-GB" sz="4300" u="sng" dirty="0">
                <a:hlinkClick r:id="rId6"/>
              </a:rPr>
              <a:t>https://en.wikipedia.org/wiki/Bench_(furniture)</a:t>
            </a:r>
            <a:r>
              <a:rPr lang="en-GB" sz="4300" dirty="0"/>
              <a:t> By James F Perry, creative commons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300" dirty="0"/>
              <a:t>Road: </a:t>
            </a:r>
            <a:r>
              <a:rPr lang="en-GB" sz="4300" dirty="0">
                <a:hlinkClick r:id="rId7"/>
              </a:rPr>
              <a:t>http://www.geograph.org.uk/photo/2451038</a:t>
            </a:r>
            <a:r>
              <a:rPr lang="en-GB" sz="4300" dirty="0"/>
              <a:t> C. Michael Hogan licensed for re-use via creative commons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300" dirty="0"/>
              <a:t>Shop: </a:t>
            </a:r>
            <a:r>
              <a:rPr lang="en-GB" sz="4300" u="sng" dirty="0">
                <a:hlinkClick r:id="rId8"/>
              </a:rPr>
              <a:t>https://commons.wikimedia.org/wiki/File:Street_corner_shop_Istanbul_(2831712575).jpg</a:t>
            </a:r>
            <a:r>
              <a:rPr lang="en-GB" sz="4300" dirty="0"/>
              <a:t> By </a:t>
            </a:r>
            <a:r>
              <a:rPr lang="en-GB" sz="4300" dirty="0" err="1"/>
              <a:t>mwanasimba</a:t>
            </a:r>
            <a:r>
              <a:rPr lang="en-GB" sz="4300" dirty="0"/>
              <a:t> from La </a:t>
            </a:r>
            <a:r>
              <a:rPr lang="en-GB" sz="4300" dirty="0" err="1"/>
              <a:t>Réunion</a:t>
            </a:r>
            <a:r>
              <a:rPr lang="en-GB" sz="4300" dirty="0"/>
              <a:t> (Street corner shop Istanbul) [CC BY-SA 2.0 (http://creativecommons.org/licenses/by-sa/2.0)], via Wikimedia Commons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300" dirty="0"/>
              <a:t>Pavement: </a:t>
            </a:r>
            <a:r>
              <a:rPr lang="en-GB" sz="4300" dirty="0">
                <a:hlinkClick r:id="rId9"/>
              </a:rPr>
              <a:t>https://pixabay.com/en/walk-shoes-shoe-leg-pavement-2021/</a:t>
            </a:r>
            <a:r>
              <a:rPr lang="en-GB" sz="4300" dirty="0"/>
              <a:t> public domain via </a:t>
            </a:r>
            <a:r>
              <a:rPr lang="en-GB" sz="4300" dirty="0" err="1"/>
              <a:t>Pixabay</a:t>
            </a:r>
            <a:endParaRPr lang="en-GB" sz="4300" dirty="0"/>
          </a:p>
          <a:p>
            <a:pPr marL="514350" indent="-514350">
              <a:buFont typeface="+mj-lt"/>
              <a:buAutoNum type="arabicPeriod"/>
            </a:pPr>
            <a:r>
              <a:rPr lang="en-GB" sz="4300" dirty="0"/>
              <a:t>Gate: </a:t>
            </a:r>
            <a:r>
              <a:rPr lang="en-GB" sz="4300" dirty="0">
                <a:hlinkClick r:id="rId10"/>
              </a:rPr>
              <a:t>http://www.geograph.org.uk/photo/4327269</a:t>
            </a:r>
            <a:r>
              <a:rPr lang="en-GB" sz="4300" dirty="0"/>
              <a:t> By Rex Needle, licensed for reuse under creative commons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300" dirty="0"/>
              <a:t>Wall: </a:t>
            </a:r>
            <a:r>
              <a:rPr lang="en-GB" sz="4300" dirty="0">
                <a:hlinkClick r:id="rId11"/>
              </a:rPr>
              <a:t>https://en.wikipedia.org/wiki/Cardiff_town_walls</a:t>
            </a:r>
            <a:r>
              <a:rPr lang="en-GB" sz="4300" dirty="0"/>
              <a:t> By Seth Whales (Own work) [Public domain], via Wikimedia Commons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300" dirty="0"/>
              <a:t>Zebra crossing: </a:t>
            </a:r>
            <a:r>
              <a:rPr lang="en-GB" sz="4300" u="sng" dirty="0">
                <a:hlinkClick r:id="rId12"/>
              </a:rPr>
              <a:t>https://commons.wikimedia.org/wiki/File:Zebra_crossing.jpg</a:t>
            </a:r>
            <a:r>
              <a:rPr lang="en-GB" sz="4300" dirty="0"/>
              <a:t> By The original uploader was </a:t>
            </a:r>
            <a:r>
              <a:rPr lang="en-GB" sz="4300" dirty="0" err="1"/>
              <a:t>Secretlondon</a:t>
            </a:r>
            <a:r>
              <a:rPr lang="en-GB" sz="4300" dirty="0"/>
              <a:t> at English Wikipedia (Transferred from </a:t>
            </a:r>
            <a:r>
              <a:rPr lang="en-GB" sz="4300" dirty="0" err="1"/>
              <a:t>en.wikipedia</a:t>
            </a:r>
            <a:r>
              <a:rPr lang="en-GB" sz="4300" dirty="0"/>
              <a:t> to Commons.) [CC BY-SA 1.0 (http://creativecommons.org/licenses/by-sa/1.0), GFDL (http://www.gnu.org/copyleft/fdl.html) or CC-BY-SA-3.0 (http://creativecommons.org/licenses/by-sa/3.0/)], via Wikimedia Commons 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300" dirty="0"/>
              <a:t>School: </a:t>
            </a:r>
            <a:r>
              <a:rPr lang="en-GB" sz="4300" u="sng" dirty="0">
                <a:hlinkClick r:id="rId13"/>
              </a:rPr>
              <a:t>http://www.geograph.org.uk/photo/913225</a:t>
            </a:r>
            <a:r>
              <a:rPr lang="en-GB" sz="4300" dirty="0"/>
              <a:t> By Nigel Cox, licensed for re-use via creative commons.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300" dirty="0"/>
              <a:t>Phone box: </a:t>
            </a:r>
            <a:r>
              <a:rPr lang="en-GB" sz="4300" u="sng" dirty="0">
                <a:hlinkClick r:id="rId14"/>
              </a:rPr>
              <a:t>http://www.publicdomainpictures.net/view-image.php?image=70128&amp;picture=red-phone-box</a:t>
            </a:r>
            <a:r>
              <a:rPr lang="en-GB" sz="4300" dirty="0"/>
              <a:t> By Karen Arnold, public domain.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53250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</TotalTime>
  <Words>271</Words>
  <Application>Microsoft Office PowerPoint</Application>
  <PresentationFormat>Widescreen</PresentationFormat>
  <Paragraphs>39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Comic Sans MS</vt:lpstr>
      <vt:lpstr>Times New Roman</vt:lpstr>
      <vt:lpstr>Office Theme</vt:lpstr>
      <vt:lpstr>PowerPoint Presentation</vt:lpstr>
      <vt:lpstr>post box</vt:lpstr>
      <vt:lpstr>traffic lights</vt:lpstr>
      <vt:lpstr>bus stop</vt:lpstr>
      <vt:lpstr>bin</vt:lpstr>
      <vt:lpstr>bench</vt:lpstr>
      <vt:lpstr>road</vt:lpstr>
      <vt:lpstr>shop</vt:lpstr>
      <vt:lpstr>pavement</vt:lpstr>
      <vt:lpstr>gate</vt:lpstr>
      <vt:lpstr>wall</vt:lpstr>
      <vt:lpstr>zebra crossing</vt:lpstr>
      <vt:lpstr>school</vt:lpstr>
      <vt:lpstr>phone box</vt:lpstr>
      <vt:lpstr>Image attributions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Wilson, Ruth (EAL Nexus Co-ordinator (Website and Resources))</dc:creator>
  <cp:lastModifiedBy>Lorraine King</cp:lastModifiedBy>
  <cp:revision>40</cp:revision>
  <dcterms:created xsi:type="dcterms:W3CDTF">2006-08-16T00:00:00Z</dcterms:created>
  <dcterms:modified xsi:type="dcterms:W3CDTF">2021-07-20T11:02:02Z</dcterms:modified>
</cp:coreProperties>
</file>